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sldIdLst>
    <p:sldId id="297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5126" autoAdjust="0"/>
  </p:normalViewPr>
  <p:slideViewPr>
    <p:cSldViewPr snapToGrid="0">
      <p:cViewPr varScale="1">
        <p:scale>
          <a:sx n="41" d="100"/>
          <a:sy n="41" d="100"/>
        </p:scale>
        <p:origin x="2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178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6000" b="1" dirty="0">
                <a:solidFill>
                  <a:srgbClr val="0070C0"/>
                </a:solidFill>
              </a:rPr>
              <a:t>Capítulo </a:t>
            </a:r>
            <a:r>
              <a:rPr lang="es-ES" sz="6000" b="1" dirty="0" smtClean="0">
                <a:solidFill>
                  <a:srgbClr val="0070C0"/>
                </a:solidFill>
              </a:rPr>
              <a:t>16 Análisis de fallas en Sistemas de Potencia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16.1 RELACIONES BÁSICAS DEL </a:t>
            </a:r>
            <a:r>
              <a:rPr lang="es-ES" sz="2800" b="1" dirty="0" smtClean="0"/>
              <a:t>SISTEMA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S= potencia total = √3 VL IL</a:t>
            </a:r>
          </a:p>
          <a:p>
            <a:pPr algn="just"/>
            <a:r>
              <a:rPr lang="es-ES" sz="2800" dirty="0"/>
              <a:t>P= potencia activa = √3 VL IL </a:t>
            </a:r>
            <a:r>
              <a:rPr lang="es-ES" sz="2800" dirty="0" err="1"/>
              <a:t>cos</a:t>
            </a:r>
            <a:r>
              <a:rPr lang="es-ES" sz="2800" dirty="0"/>
              <a:t> (Φ) </a:t>
            </a:r>
          </a:p>
          <a:p>
            <a:pPr algn="just"/>
            <a:r>
              <a:rPr lang="es-ES" sz="2800" dirty="0"/>
              <a:t>Q=potencia reactiva=√3 VL IL sin (Φ)</a:t>
            </a:r>
          </a:p>
          <a:p>
            <a:pPr algn="just"/>
            <a:r>
              <a:rPr lang="es-ES" sz="2800" dirty="0"/>
              <a:t>VL= tensión de línea, VL = √3 </a:t>
            </a:r>
            <a:r>
              <a:rPr lang="es-ES" sz="2800" dirty="0" err="1"/>
              <a:t>Vph</a:t>
            </a:r>
            <a:r>
              <a:rPr lang="es-ES" sz="2800" dirty="0"/>
              <a:t>, </a:t>
            </a:r>
            <a:r>
              <a:rPr lang="es-ES" sz="2800" dirty="0" err="1"/>
              <a:t>Vph</a:t>
            </a:r>
            <a:r>
              <a:rPr lang="es-ES" sz="2800" dirty="0"/>
              <a:t> = tensión de fase, </a:t>
            </a:r>
            <a:r>
              <a:rPr lang="es-ES" sz="2800" dirty="0" err="1"/>
              <a:t>cos</a:t>
            </a:r>
            <a:r>
              <a:rPr lang="es-ES" sz="2800" dirty="0"/>
              <a:t> </a:t>
            </a:r>
            <a:r>
              <a:rPr lang="es-ES" sz="2800" dirty="0" smtClean="0"/>
              <a:t>(</a:t>
            </a:r>
            <a:r>
              <a:rPr lang="es-ES" sz="2800" dirty="0"/>
              <a:t>Φ) = factor de potencia como se muestra en la Figura 16.1 </a:t>
            </a:r>
            <a:r>
              <a:rPr lang="es-ES" sz="2800" dirty="0" smtClean="0"/>
              <a:t>que describe la relación entre las magnitudes del sistema de </a:t>
            </a:r>
            <a:r>
              <a:rPr lang="es-ES" sz="2800" dirty="0"/>
              <a:t>potencia en representación de diagrama </a:t>
            </a:r>
            <a:r>
              <a:rPr lang="es-ES" sz="2800" dirty="0" err="1"/>
              <a:t>fasorial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endParaRPr lang="es-ES" sz="2800" b="1" dirty="0" smtClean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16.1 Diagrama </a:t>
            </a:r>
            <a:r>
              <a:rPr lang="es-ES" sz="2800" b="1" dirty="0" err="1"/>
              <a:t>fasorial</a:t>
            </a:r>
            <a:r>
              <a:rPr lang="es-ES" sz="2800" b="1" dirty="0"/>
              <a:t> de tensión y </a:t>
            </a:r>
            <a:r>
              <a:rPr lang="es-ES" sz="2800" b="1" dirty="0" smtClean="0"/>
              <a:t>corrientes</a:t>
            </a:r>
            <a:endParaRPr lang="es-ES" sz="2800" b="1" dirty="0"/>
          </a:p>
          <a:p>
            <a:pPr algn="just"/>
            <a:endParaRPr lang="es-ES" sz="28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600" y="5227637"/>
            <a:ext cx="7213600" cy="56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01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16.2 </a:t>
            </a:r>
            <a:r>
              <a:rPr lang="es-ES" sz="2800" b="1" dirty="0"/>
              <a:t>COMPONENTES </a:t>
            </a:r>
            <a:r>
              <a:rPr lang="es-ES" sz="2800" b="1" dirty="0" smtClean="0"/>
              <a:t>SIMÉTRICAS  </a:t>
            </a:r>
            <a:r>
              <a:rPr lang="es-ES" sz="2800" b="1" dirty="0"/>
              <a:t>Y ASIMÉTRICAS </a:t>
            </a:r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Cualquier </a:t>
            </a:r>
            <a:r>
              <a:rPr lang="es-ES" sz="2800" dirty="0" err="1"/>
              <a:t>fasor</a:t>
            </a:r>
            <a:r>
              <a:rPr lang="es-ES" sz="2800" dirty="0"/>
              <a:t> asimétrico se puede </a:t>
            </a:r>
            <a:r>
              <a:rPr lang="es-ES" sz="2800" dirty="0" smtClean="0"/>
              <a:t>analizar como tres componentes </a:t>
            </a:r>
            <a:r>
              <a:rPr lang="es-ES" sz="2800" dirty="0"/>
              <a:t>simétricas, como se muestra en la Figura 16.2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16.2 Componente asimétrico convertido en tres componentes </a:t>
            </a:r>
            <a:r>
              <a:rPr lang="es-ES" sz="2800" b="1" dirty="0"/>
              <a:t>simétricos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b="1" dirty="0" smtClean="0"/>
          </a:p>
          <a:p>
            <a:pPr algn="just"/>
            <a:r>
              <a:rPr lang="es-ES" sz="2800" b="1" dirty="0" smtClean="0"/>
              <a:t>16.2.1 Secuencia positiva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tres </a:t>
            </a:r>
            <a:r>
              <a:rPr lang="es-ES" sz="2800" dirty="0" err="1"/>
              <a:t>fasores</a:t>
            </a:r>
            <a:r>
              <a:rPr lang="es-ES" sz="2800" dirty="0"/>
              <a:t> son iguales en magnitud. Están desplazados </a:t>
            </a:r>
            <a:r>
              <a:rPr lang="es-ES" sz="2800" dirty="0" smtClean="0"/>
              <a:t>entre </a:t>
            </a:r>
            <a:r>
              <a:rPr lang="es-ES" sz="2800" dirty="0"/>
              <a:t>sí 120 grados en fase S tienen la misma secuencia de </a:t>
            </a:r>
            <a:r>
              <a:rPr lang="es-ES" sz="2800" dirty="0" smtClean="0"/>
              <a:t>fase </a:t>
            </a:r>
            <a:r>
              <a:rPr lang="es-ES" sz="2800" dirty="0"/>
              <a:t>que los </a:t>
            </a:r>
            <a:r>
              <a:rPr lang="es-ES" sz="2800" dirty="0" err="1"/>
              <a:t>fasores</a:t>
            </a:r>
            <a:r>
              <a:rPr lang="es-ES" sz="2800" dirty="0"/>
              <a:t> originales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16.2.2 Secuencia negativa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tres </a:t>
            </a:r>
            <a:r>
              <a:rPr lang="es-ES" sz="2800" dirty="0" err="1"/>
              <a:t>fasores</a:t>
            </a:r>
            <a:r>
              <a:rPr lang="es-ES" sz="2800" dirty="0"/>
              <a:t> son iguales en magnitud. Están desplazados </a:t>
            </a:r>
            <a:r>
              <a:rPr lang="es-ES" sz="2800" dirty="0" smtClean="0"/>
              <a:t>entre </a:t>
            </a:r>
            <a:r>
              <a:rPr lang="es-ES" sz="2800" dirty="0"/>
              <a:t>sí 120 grados en fase S tienen una secuencia de fase </a:t>
            </a:r>
            <a:r>
              <a:rPr lang="es-ES" sz="2800" dirty="0" smtClean="0"/>
              <a:t>opuesta </a:t>
            </a:r>
            <a:r>
              <a:rPr lang="es-ES" sz="2800" dirty="0"/>
              <a:t>a la de los </a:t>
            </a:r>
            <a:r>
              <a:rPr lang="es-ES" sz="2800" dirty="0" err="1"/>
              <a:t>fasores</a:t>
            </a:r>
            <a:r>
              <a:rPr lang="es-ES" sz="2800" dirty="0"/>
              <a:t> originales</a:t>
            </a:r>
            <a:r>
              <a:rPr lang="es-ES" sz="2800" dirty="0" smtClean="0"/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0" y="1803400"/>
            <a:ext cx="12979400" cy="76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91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16.2.3 Secuencia cero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tres </a:t>
            </a:r>
            <a:r>
              <a:rPr lang="es-ES" sz="2800" dirty="0" err="1"/>
              <a:t>fasores</a:t>
            </a:r>
            <a:r>
              <a:rPr lang="es-ES" sz="2800" dirty="0"/>
              <a:t> son iguales en magnitud y con diferencia de </a:t>
            </a:r>
            <a:r>
              <a:rPr lang="es-ES" sz="2800" dirty="0" smtClean="0"/>
              <a:t>fase </a:t>
            </a:r>
            <a:r>
              <a:rPr lang="es-ES" sz="2800" dirty="0"/>
              <a:t>cero entre sí como se muestra en la Figura 16.2.</a:t>
            </a:r>
          </a:p>
          <a:p>
            <a:pPr algn="just"/>
            <a:r>
              <a:rPr lang="es-ES" sz="2800" dirty="0" smtClean="0"/>
              <a:t>Según  este  análisis,  cualquier  red  con  fallas  </a:t>
            </a:r>
            <a:r>
              <a:rPr lang="es-ES" sz="2800" dirty="0"/>
              <a:t>puede </a:t>
            </a:r>
            <a:r>
              <a:rPr lang="es-ES" sz="2800" dirty="0" smtClean="0"/>
              <a:t>representarse </a:t>
            </a:r>
            <a:r>
              <a:rPr lang="es-ES" sz="2800" dirty="0"/>
              <a:t>mediante las redes trifásicas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 smtClean="0"/>
              <a:t> Red de secuencia de fase positiva;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 smtClean="0"/>
              <a:t> Red de secuencia de fase negativa;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sz="2800" b="1" dirty="0" smtClean="0"/>
              <a:t> Red de secuencia de fase cero.st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La </a:t>
            </a:r>
            <a:r>
              <a:rPr lang="es-ES" sz="2800" dirty="0"/>
              <a:t>ventaja de esta representación es </a:t>
            </a:r>
            <a:r>
              <a:rPr lang="es-ES" sz="2800" dirty="0" smtClean="0"/>
              <a:t>que  la  red  trifásica original </a:t>
            </a:r>
            <a:r>
              <a:rPr lang="es-ES" sz="2800" dirty="0"/>
              <a:t>se puede </a:t>
            </a:r>
            <a:r>
              <a:rPr lang="es-ES" sz="2800" dirty="0" smtClean="0"/>
              <a:t>representar en una red monofásica y analizar </a:t>
            </a:r>
            <a:r>
              <a:rPr lang="es-ES" sz="2800" dirty="0"/>
              <a:t>simplemente </a:t>
            </a:r>
            <a:r>
              <a:rPr lang="es-ES" sz="2800" dirty="0" smtClean="0"/>
              <a:t>en barraca de fallas, como se muestra en </a:t>
            </a:r>
            <a:r>
              <a:rPr lang="es-ES" sz="2800" dirty="0"/>
              <a:t>la Figura 16.3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ctr"/>
            <a:r>
              <a:rPr lang="es-ES" sz="2800" b="1" dirty="0" smtClean="0"/>
              <a:t>FIGURA 16.3 Representación de secuencia positiva</a:t>
            </a:r>
            <a:r>
              <a:rPr lang="es-ES" sz="2800" b="1" dirty="0"/>
              <a:t>, negativa </a:t>
            </a:r>
            <a:r>
              <a:rPr lang="es-ES" sz="2800" b="1" dirty="0" smtClean="0"/>
              <a:t>y </a:t>
            </a:r>
            <a:r>
              <a:rPr lang="es-ES" sz="2800" b="1" dirty="0"/>
              <a:t>cero de </a:t>
            </a:r>
            <a:r>
              <a:rPr lang="es-ES" sz="2800" b="1" dirty="0" err="1"/>
              <a:t>fasores</a:t>
            </a:r>
            <a:r>
              <a:rPr lang="es-ES" sz="2800" b="1" dirty="0"/>
              <a:t> trifásicos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16.2.4 Los </a:t>
            </a:r>
            <a:r>
              <a:rPr lang="es-ES" sz="2800" b="1" dirty="0"/>
              <a:t>componentes simétricos de </a:t>
            </a:r>
            <a:r>
              <a:rPr lang="es-ES" sz="2800" b="1" dirty="0" err="1"/>
              <a:t>fasores</a:t>
            </a:r>
            <a:r>
              <a:rPr lang="es-ES" sz="2800" b="1" dirty="0"/>
              <a:t> asimétricos </a:t>
            </a:r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conjunto de tres </a:t>
            </a:r>
            <a:r>
              <a:rPr lang="es-ES" sz="2800" dirty="0" err="1"/>
              <a:t>fasores</a:t>
            </a:r>
            <a:r>
              <a:rPr lang="es-ES" sz="2800" dirty="0"/>
              <a:t> desequilibrados (Va, VB, y VC) se </a:t>
            </a:r>
            <a:r>
              <a:rPr lang="es-ES" sz="2800" dirty="0" smtClean="0"/>
              <a:t>puede representar como  tres  conjuntos  de  </a:t>
            </a:r>
            <a:r>
              <a:rPr lang="es-ES" sz="2800" dirty="0" err="1" smtClean="0"/>
              <a:t>fasores</a:t>
            </a:r>
            <a:r>
              <a:rPr lang="es-ES" sz="2800" dirty="0" smtClean="0"/>
              <a:t>:  un conjunto de secuencia positiva, un conjunto de secuencia negativa </a:t>
            </a:r>
            <a:r>
              <a:rPr lang="es-ES" sz="2800" dirty="0"/>
              <a:t>y un conjunto de secuencia cero, donde</a:t>
            </a:r>
            <a:r>
              <a:rPr lang="es-ES" sz="2800" dirty="0" smtClean="0"/>
              <a:t>: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4648200"/>
            <a:ext cx="16230600" cy="4013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4900" y="11069442"/>
            <a:ext cx="4533900" cy="24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1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1295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16.3 </a:t>
            </a:r>
            <a:r>
              <a:rPr lang="es-ES" sz="2800" b="1" dirty="0"/>
              <a:t>IMPEDANCIAS DE REDES DE </a:t>
            </a:r>
            <a:r>
              <a:rPr lang="es-ES" sz="2800" b="1" dirty="0" smtClean="0"/>
              <a:t>SECUENCIAS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Referirse a Figura 16.4 para una representación de las redes </a:t>
            </a:r>
            <a:r>
              <a:rPr lang="es-ES" sz="2800" dirty="0" smtClean="0"/>
              <a:t>de </a:t>
            </a:r>
            <a:r>
              <a:rPr lang="es-ES" sz="2800" dirty="0"/>
              <a:t>secuencias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b="1" dirty="0" smtClean="0"/>
              <a:t>		FIGURA 16.4 Representación </a:t>
            </a:r>
            <a:r>
              <a:rPr lang="es-ES" sz="2800" b="1" dirty="0"/>
              <a:t>secuencial </a:t>
            </a:r>
            <a:r>
              <a:rPr lang="es-ES" sz="2800" b="1" dirty="0" smtClean="0"/>
              <a:t>de la </a:t>
            </a:r>
            <a:r>
              <a:rPr lang="es-ES" sz="2800" b="1" dirty="0"/>
              <a:t>red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 smtClean="0"/>
              <a:t>16.3.1  Transformador </a:t>
            </a:r>
            <a:r>
              <a:rPr lang="es-ES" sz="2800" b="1" dirty="0"/>
              <a:t>de potencia, generador, cables, </a:t>
            </a:r>
            <a:r>
              <a:rPr lang="es-ES" sz="2800" b="1" dirty="0" smtClean="0"/>
              <a:t>líneas de transmisión </a:t>
            </a:r>
          </a:p>
          <a:p>
            <a:pPr algn="just"/>
            <a:r>
              <a:rPr lang="es-ES" sz="2800" b="1" dirty="0" smtClean="0"/>
              <a:t>Redes de secuencia</a:t>
            </a:r>
          </a:p>
          <a:p>
            <a:pPr algn="ctr"/>
            <a:endParaRPr lang="es-ES" sz="2800" b="1" dirty="0" smtClean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 smtClean="0"/>
          </a:p>
          <a:p>
            <a:pPr algn="just"/>
            <a:r>
              <a:rPr lang="es-ES" sz="2800" b="1" dirty="0" smtClean="0"/>
              <a:t>FIGURA </a:t>
            </a:r>
            <a:r>
              <a:rPr lang="es-ES" sz="2800" b="1" dirty="0"/>
              <a:t>16.5 Impedancia porcentual del transformador. </a:t>
            </a:r>
            <a:endParaRPr lang="es-ES" sz="2800" b="1" dirty="0" smtClean="0"/>
          </a:p>
          <a:p>
            <a:pPr algn="just"/>
            <a:endParaRPr lang="es-ES" sz="28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2600" y="392308"/>
            <a:ext cx="11582400" cy="89040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6195216"/>
            <a:ext cx="10502900" cy="368538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82600" y="3595638"/>
            <a:ext cx="1122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3600" dirty="0"/>
          </a:p>
          <a:p>
            <a:pPr algn="just"/>
            <a:r>
              <a:rPr lang="es-ES" sz="2800" dirty="0"/>
              <a:t>Un transformador de potencia se puede representar como Z% entre sus terminales de alta y baja tensión independientemente del nivel de tensión, como se muestra en la Figura 16.5.</a:t>
            </a:r>
          </a:p>
        </p:txBody>
      </p:sp>
    </p:spTree>
    <p:extLst>
      <p:ext uri="{BB962C8B-B14F-4D97-AF65-F5344CB8AC3E}">
        <p14:creationId xmlns:p14="http://schemas.microsoft.com/office/powerpoint/2010/main" val="1328133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Consultar </a:t>
            </a:r>
            <a:r>
              <a:rPr lang="es-ES" sz="2800" dirty="0"/>
              <a:t>también las Figuras 16.6 y 16.7, respectivamente, </a:t>
            </a:r>
            <a:r>
              <a:rPr lang="es-ES" sz="2800" dirty="0" smtClean="0"/>
              <a:t>para  representaciones  de  redes  de  secuencia  de transformadores </a:t>
            </a:r>
            <a:r>
              <a:rPr lang="es-ES" sz="2800" dirty="0"/>
              <a:t>de dos y tres devanados.</a:t>
            </a:r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r>
              <a:rPr lang="es-ES" sz="2800" b="1" dirty="0" smtClean="0"/>
              <a:t>FIGURA 16.6 Impedancias de  secuencia de transformadores </a:t>
            </a:r>
            <a:r>
              <a:rPr lang="es-ES" sz="2800" b="1" dirty="0"/>
              <a:t>de dos </a:t>
            </a:r>
            <a:endParaRPr lang="es-ES" sz="2800" b="1" dirty="0" smtClean="0"/>
          </a:p>
          <a:p>
            <a:r>
              <a:rPr lang="es-ES" sz="2800" b="1" dirty="0" smtClean="0"/>
              <a:t>devanados.</a:t>
            </a:r>
          </a:p>
          <a:p>
            <a:endParaRPr lang="es-ES" sz="2800" b="1" dirty="0"/>
          </a:p>
          <a:p>
            <a:endParaRPr lang="es-ES" sz="2800" b="1" dirty="0" smtClean="0"/>
          </a:p>
          <a:p>
            <a:endParaRPr lang="es-ES" sz="2800" b="1" dirty="0"/>
          </a:p>
          <a:p>
            <a:endParaRPr lang="es-ES" sz="2800" b="1" dirty="0" smtClean="0"/>
          </a:p>
          <a:p>
            <a:endParaRPr lang="es-ES" sz="2800" b="1" dirty="0"/>
          </a:p>
          <a:p>
            <a:endParaRPr lang="es-ES" sz="2800" b="1" dirty="0" smtClean="0"/>
          </a:p>
          <a:p>
            <a:endParaRPr lang="es-ES" sz="2800" b="1" dirty="0"/>
          </a:p>
          <a:p>
            <a:pPr algn="r"/>
            <a:r>
              <a:rPr lang="es-ES" sz="2800" b="1" dirty="0" smtClean="0"/>
              <a:t>FIGURA 16.7 Impedancias de  secuencia de transformadores </a:t>
            </a:r>
            <a:r>
              <a:rPr lang="es-ES" sz="2800" b="1" dirty="0"/>
              <a:t>de tres devanados</a:t>
            </a:r>
            <a:r>
              <a:rPr lang="es-ES" sz="2800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328737"/>
            <a:ext cx="11379200" cy="76882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2200" y="5359400"/>
            <a:ext cx="12242801" cy="747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16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Referirse </a:t>
            </a:r>
            <a:r>
              <a:rPr lang="es-ES" sz="2800" dirty="0"/>
              <a:t>a Figura 16.8 para un autotransformador con </a:t>
            </a:r>
            <a:r>
              <a:rPr lang="es-ES" sz="2800" dirty="0" smtClean="0"/>
              <a:t>redes </a:t>
            </a:r>
            <a:r>
              <a:rPr lang="es-ES" sz="2800" dirty="0"/>
              <a:t>de secuencia de devanado terciario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r>
              <a:rPr lang="es-ES" sz="2800" b="1" dirty="0"/>
              <a:t>FIGURA </a:t>
            </a:r>
            <a:r>
              <a:rPr lang="es-ES" sz="2800" b="1" dirty="0" smtClean="0"/>
              <a:t>16.8 Autotransformador </a:t>
            </a:r>
            <a:r>
              <a:rPr lang="es-ES" sz="2800" b="1" dirty="0"/>
              <a:t>con redes de secuencia de </a:t>
            </a:r>
            <a:r>
              <a:rPr lang="es-ES" sz="2800" b="1" dirty="0" smtClean="0"/>
              <a:t>bobinado </a:t>
            </a:r>
            <a:r>
              <a:rPr lang="es-ES" sz="2800" b="1" dirty="0"/>
              <a:t>terciario.</a:t>
            </a:r>
          </a:p>
          <a:p>
            <a:pPr algn="just"/>
            <a:r>
              <a:rPr lang="es-ES" sz="2800" dirty="0"/>
              <a:t>Referirse a Figura 16.9 para puesta a tierra de redes de </a:t>
            </a:r>
            <a:r>
              <a:rPr lang="es-ES" sz="2800" dirty="0" smtClean="0"/>
              <a:t>secuencia </a:t>
            </a:r>
            <a:r>
              <a:rPr lang="es-ES" sz="2800" dirty="0"/>
              <a:t>de transformadores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r"/>
            <a:r>
              <a:rPr lang="es-ES" sz="2800" b="1" dirty="0" smtClean="0"/>
              <a:t>FIGURA </a:t>
            </a:r>
            <a:r>
              <a:rPr lang="es-ES" sz="2800" b="1" dirty="0"/>
              <a:t>16.9 Puesta a tierra de redes de secuencia de </a:t>
            </a:r>
            <a:r>
              <a:rPr lang="es-ES" sz="2800" b="1" dirty="0" smtClean="0"/>
              <a:t>transformadores.</a:t>
            </a:r>
          </a:p>
          <a:p>
            <a:pPr algn="just"/>
            <a:endParaRPr lang="es-ES" sz="28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071562"/>
            <a:ext cx="11861800" cy="62690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7800" y="4902200"/>
            <a:ext cx="10617200" cy="759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06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16.3.1.1 Conclusión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Las impedancias  de  secuencia  del  </a:t>
            </a:r>
            <a:r>
              <a:rPr lang="es-ES" sz="2800" b="1" dirty="0"/>
              <a:t>transformador se </a:t>
            </a:r>
            <a:r>
              <a:rPr lang="es-ES" sz="2800" b="1" dirty="0" smtClean="0"/>
              <a:t>describen </a:t>
            </a:r>
            <a:r>
              <a:rPr lang="es-ES" sz="2800" b="1" dirty="0"/>
              <a:t>aquí.</a:t>
            </a:r>
          </a:p>
          <a:p>
            <a:pPr algn="just"/>
            <a:r>
              <a:rPr lang="es-ES" sz="2800" dirty="0"/>
              <a:t>Impedancia de secuencia positiva:</a:t>
            </a:r>
          </a:p>
          <a:p>
            <a:pPr algn="just"/>
            <a:r>
              <a:rPr lang="es-ES" sz="2800" dirty="0" smtClean="0"/>
              <a:t>Z1 =  </a:t>
            </a:r>
            <a:r>
              <a:rPr lang="es-ES" sz="2800" dirty="0"/>
              <a:t>Z</a:t>
            </a:r>
            <a:r>
              <a:rPr lang="es-ES" sz="2800" dirty="0" smtClean="0"/>
              <a:t>%  </a:t>
            </a:r>
            <a:r>
              <a:rPr lang="es-ES" sz="2800" dirty="0"/>
              <a:t>(</a:t>
            </a:r>
            <a:r>
              <a:rPr lang="es-ES" sz="2800" dirty="0" smtClean="0"/>
              <a:t>impedancia  porcentual  del  </a:t>
            </a:r>
            <a:r>
              <a:rPr lang="es-ES" sz="2800" dirty="0"/>
              <a:t>transformador) </a:t>
            </a:r>
            <a:endParaRPr lang="es-ES" sz="2800" dirty="0" smtClean="0"/>
          </a:p>
          <a:p>
            <a:pPr algn="just"/>
            <a:r>
              <a:rPr lang="es-ES" sz="2800" dirty="0" smtClean="0"/>
              <a:t>Impedancia </a:t>
            </a:r>
            <a:r>
              <a:rPr lang="es-ES" sz="2800" dirty="0"/>
              <a:t>de secuencia negativa:</a:t>
            </a:r>
          </a:p>
          <a:p>
            <a:pPr algn="just"/>
            <a:r>
              <a:rPr lang="es-ES" sz="2800" dirty="0" smtClean="0"/>
              <a:t>Z2 =  </a:t>
            </a:r>
            <a:r>
              <a:rPr lang="es-ES" sz="2800" dirty="0"/>
              <a:t>Z</a:t>
            </a:r>
            <a:r>
              <a:rPr lang="es-ES" sz="2800" dirty="0" smtClean="0"/>
              <a:t>%  </a:t>
            </a:r>
            <a:r>
              <a:rPr lang="es-ES" sz="2800" dirty="0"/>
              <a:t>(</a:t>
            </a:r>
            <a:r>
              <a:rPr lang="es-ES" sz="2800" dirty="0" smtClean="0"/>
              <a:t>impedancia  porcentual  del  </a:t>
            </a:r>
            <a:r>
              <a:rPr lang="es-ES" sz="2800" dirty="0"/>
              <a:t>transformador) </a:t>
            </a:r>
            <a:endParaRPr lang="es-ES" sz="2800" dirty="0" smtClean="0"/>
          </a:p>
          <a:p>
            <a:pPr algn="just"/>
            <a:r>
              <a:rPr lang="es-ES" sz="2800" dirty="0" smtClean="0"/>
              <a:t>Impedancia </a:t>
            </a:r>
            <a:r>
              <a:rPr lang="es-ES" sz="2800" dirty="0"/>
              <a:t>de secuencia cero:</a:t>
            </a:r>
          </a:p>
          <a:p>
            <a:pPr algn="just"/>
            <a:r>
              <a:rPr lang="es-ES" sz="2800" dirty="0"/>
              <a:t>Referirse a Figura 16.10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</a:t>
            </a:r>
            <a:r>
              <a:rPr lang="es-ES" sz="2800" b="1" dirty="0" smtClean="0"/>
              <a:t>16.10  </a:t>
            </a:r>
            <a:r>
              <a:rPr lang="es-ES" sz="2800" b="1" dirty="0"/>
              <a:t>Redes de impedancia de secuencia cero de </a:t>
            </a:r>
            <a:r>
              <a:rPr lang="es-ES" sz="2800" b="1" dirty="0" smtClean="0"/>
              <a:t>transformadores </a:t>
            </a:r>
            <a:r>
              <a:rPr lang="es-ES" sz="2800" b="1" dirty="0"/>
              <a:t>de dos devanados</a:t>
            </a:r>
            <a:r>
              <a:rPr lang="es-ES" sz="2800" b="1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5200" y="1879600"/>
            <a:ext cx="9728200" cy="112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16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Las </a:t>
            </a:r>
            <a:r>
              <a:rPr lang="es-ES" sz="2800" b="1" dirty="0"/>
              <a:t>impedancias de la secuencia de cables se describen </a:t>
            </a:r>
            <a:r>
              <a:rPr lang="es-ES" sz="2800" b="1" dirty="0" smtClean="0"/>
              <a:t>aquí.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Impedancia de secuencia positiva:</a:t>
            </a:r>
          </a:p>
          <a:p>
            <a:pPr algn="just"/>
            <a:r>
              <a:rPr lang="es-ES" sz="2800" dirty="0"/>
              <a:t>Z1 se puede calcular o determinar mediante pruebas. </a:t>
            </a:r>
          </a:p>
          <a:p>
            <a:pPr algn="just"/>
            <a:r>
              <a:rPr lang="es-ES" sz="2800" dirty="0"/>
              <a:t>Impedancia de secuencia negativa:</a:t>
            </a:r>
          </a:p>
          <a:p>
            <a:pPr algn="just"/>
            <a:r>
              <a:rPr lang="es-ES" sz="2800" dirty="0"/>
              <a:t>Z2 = Z1</a:t>
            </a:r>
          </a:p>
          <a:p>
            <a:pPr algn="just"/>
            <a:r>
              <a:rPr lang="es-ES" sz="2800" dirty="0"/>
              <a:t>Impedancia de secuencia cero:</a:t>
            </a:r>
          </a:p>
          <a:p>
            <a:pPr algn="just"/>
            <a:r>
              <a:rPr lang="es-ES" sz="2800" dirty="0"/>
              <a:t>Z0 &gt; Z1</a:t>
            </a:r>
          </a:p>
          <a:p>
            <a:pPr algn="just"/>
            <a:r>
              <a:rPr lang="es-ES" sz="2800" b="1" dirty="0"/>
              <a:t>Las impedancias de la secuencia del motor se describen </a:t>
            </a:r>
            <a:r>
              <a:rPr lang="es-ES" sz="2800" b="1" dirty="0" smtClean="0"/>
              <a:t>aquí</a:t>
            </a:r>
            <a:r>
              <a:rPr lang="es-ES" sz="2800" b="1" dirty="0"/>
              <a:t>.</a:t>
            </a:r>
          </a:p>
          <a:p>
            <a:pPr algn="just"/>
            <a:r>
              <a:rPr lang="es-ES" sz="2800" dirty="0"/>
              <a:t>Impedancia de secuencia positiva: </a:t>
            </a:r>
          </a:p>
          <a:p>
            <a:pPr algn="just"/>
            <a:r>
              <a:rPr lang="es-ES" sz="2800" dirty="0"/>
              <a:t>X1 = reactancia </a:t>
            </a:r>
            <a:r>
              <a:rPr lang="es-ES" sz="2800" dirty="0" err="1"/>
              <a:t>subtransitoria</a:t>
            </a:r>
            <a:r>
              <a:rPr lang="es-ES" sz="2800" dirty="0"/>
              <a:t> </a:t>
            </a:r>
          </a:p>
          <a:p>
            <a:pPr algn="just"/>
            <a:r>
              <a:rPr lang="es-ES" sz="2800" dirty="0"/>
              <a:t>Impedancia de secuencia negativa:</a:t>
            </a:r>
          </a:p>
          <a:p>
            <a:pPr algn="just"/>
            <a:r>
              <a:rPr lang="es-ES" sz="2800" dirty="0"/>
              <a:t>X2 = X1</a:t>
            </a:r>
          </a:p>
          <a:p>
            <a:pPr algn="just"/>
            <a:r>
              <a:rPr lang="es-ES" sz="2800" dirty="0"/>
              <a:t>Impedancia de secuencia cero: </a:t>
            </a:r>
          </a:p>
          <a:p>
            <a:pPr algn="just"/>
            <a:r>
              <a:rPr lang="es-ES" sz="2800" dirty="0"/>
              <a:t>Z0 = 0</a:t>
            </a:r>
          </a:p>
          <a:p>
            <a:pPr algn="just"/>
            <a:r>
              <a:rPr lang="es-ES" sz="2800" b="1" dirty="0"/>
              <a:t>Las impedancias de secuencia de la línea de transmisión </a:t>
            </a:r>
            <a:r>
              <a:rPr lang="es-ES" sz="2800" b="1" dirty="0" smtClean="0"/>
              <a:t>se </a:t>
            </a:r>
            <a:r>
              <a:rPr lang="es-ES" sz="2800" b="1" dirty="0"/>
              <a:t>describen aquí. </a:t>
            </a:r>
            <a:endParaRPr lang="es-ES" sz="2800" b="1" dirty="0" smtClean="0"/>
          </a:p>
          <a:p>
            <a:pPr algn="just"/>
            <a:r>
              <a:rPr lang="es-ES" sz="2800" dirty="0" smtClean="0"/>
              <a:t>Impedancia </a:t>
            </a:r>
            <a:r>
              <a:rPr lang="es-ES" sz="2800" dirty="0"/>
              <a:t>de secuencia positiva:</a:t>
            </a:r>
          </a:p>
          <a:p>
            <a:pPr algn="just"/>
            <a:r>
              <a:rPr lang="es-ES" sz="2800" dirty="0"/>
              <a:t>Z1 se puede calcular </a:t>
            </a:r>
          </a:p>
          <a:p>
            <a:pPr algn="just"/>
            <a:r>
              <a:rPr lang="es-ES" sz="2800" dirty="0"/>
              <a:t>Impedancia de secuencia negativa:</a:t>
            </a:r>
          </a:p>
          <a:p>
            <a:pPr algn="just"/>
            <a:r>
              <a:rPr lang="es-ES" sz="2800" dirty="0"/>
              <a:t>Z2 = Z1</a:t>
            </a:r>
          </a:p>
          <a:p>
            <a:pPr algn="just"/>
            <a:r>
              <a:rPr lang="es-ES" sz="2800" dirty="0"/>
              <a:t>Impedancia de secuencia cero:</a:t>
            </a:r>
          </a:p>
          <a:p>
            <a:pPr algn="just"/>
            <a:r>
              <a:rPr lang="es-ES" sz="2800" dirty="0"/>
              <a:t>Z0 se puede calcular o determinar mediante pruebas. </a:t>
            </a:r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A  continuación  se  describen  las  impedancias  de secuencia </a:t>
            </a:r>
            <a:r>
              <a:rPr lang="es-ES" sz="2800" b="1" dirty="0"/>
              <a:t>del generador síncrono.</a:t>
            </a:r>
          </a:p>
          <a:p>
            <a:pPr algn="just"/>
            <a:r>
              <a:rPr lang="es-ES" sz="2800" dirty="0"/>
              <a:t>La impedancia de secuencia positiva de un generador es </a:t>
            </a:r>
            <a:r>
              <a:rPr lang="es-ES" sz="2800" dirty="0" smtClean="0"/>
              <a:t>aproximadamente </a:t>
            </a:r>
            <a:r>
              <a:rPr lang="es-ES" sz="2800" dirty="0"/>
              <a:t>igual a:</a:t>
            </a:r>
          </a:p>
          <a:p>
            <a:pPr algn="just"/>
            <a:r>
              <a:rPr lang="es-ES" sz="2800" dirty="0" err="1"/>
              <a:t>Xs</a:t>
            </a:r>
            <a:r>
              <a:rPr lang="es-ES" sz="2800" dirty="0"/>
              <a:t> (reactancia en estado estacionario).</a:t>
            </a:r>
          </a:p>
          <a:p>
            <a:pPr algn="just"/>
            <a:r>
              <a:rPr lang="es-ES" sz="2800" dirty="0"/>
              <a:t>La impedancia de secuencia negativa de un generador es </a:t>
            </a:r>
            <a:r>
              <a:rPr lang="es-ES" sz="2800" dirty="0" smtClean="0"/>
              <a:t>aproximadamente </a:t>
            </a:r>
            <a:r>
              <a:rPr lang="es-ES" sz="2800" dirty="0"/>
              <a:t>igual a:</a:t>
            </a:r>
          </a:p>
          <a:p>
            <a:pPr algn="just"/>
            <a:r>
              <a:rPr lang="es-ES" sz="2800" dirty="0" err="1"/>
              <a:t>X¨s</a:t>
            </a:r>
            <a:r>
              <a:rPr lang="es-ES" sz="2800" dirty="0"/>
              <a:t> (reactancia </a:t>
            </a:r>
            <a:r>
              <a:rPr lang="es-ES" sz="2800" dirty="0" err="1"/>
              <a:t>subtransitoria</a:t>
            </a:r>
            <a:r>
              <a:rPr lang="es-ES" sz="2800" dirty="0"/>
              <a:t>).</a:t>
            </a:r>
          </a:p>
          <a:p>
            <a:pPr algn="just"/>
            <a:r>
              <a:rPr lang="es-ES" sz="2800" dirty="0"/>
              <a:t>La impedancia de secuencia cero de un generador es </a:t>
            </a:r>
            <a:r>
              <a:rPr lang="es-ES" sz="2800" dirty="0" smtClean="0"/>
              <a:t>aproximadamente </a:t>
            </a:r>
            <a:r>
              <a:rPr lang="es-ES" sz="2800" dirty="0"/>
              <a:t>igual a:</a:t>
            </a:r>
          </a:p>
          <a:p>
            <a:pPr algn="just"/>
            <a:r>
              <a:rPr lang="es-ES" sz="2800" dirty="0"/>
              <a:t>XL (reactancia </a:t>
            </a:r>
            <a:r>
              <a:rPr lang="es-ES" sz="2800" dirty="0" smtClean="0"/>
              <a:t>de dispersión).</a:t>
            </a:r>
          </a:p>
        </p:txBody>
      </p:sp>
    </p:spTree>
    <p:extLst>
      <p:ext uri="{BB962C8B-B14F-4D97-AF65-F5344CB8AC3E}">
        <p14:creationId xmlns:p14="http://schemas.microsoft.com/office/powerpoint/2010/main" val="3286366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16.4 </a:t>
            </a:r>
            <a:r>
              <a:rPr lang="es-ES" sz="2800" b="1" dirty="0"/>
              <a:t>ANÁLISIS DE FALLAS </a:t>
            </a:r>
            <a:r>
              <a:rPr lang="es-ES" sz="2800" b="1" dirty="0" smtClean="0"/>
              <a:t>SIMÉTRICAS TRIFÁSICAS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Este tipo de falla es una falla simétrica, ya que se encuentra </a:t>
            </a:r>
            <a:r>
              <a:rPr lang="es-ES" sz="2800" dirty="0" smtClean="0"/>
              <a:t>en las tres fases al mismo tiempo, como se muestra  a continuación </a:t>
            </a:r>
            <a:r>
              <a:rPr lang="es-ES" sz="2800" dirty="0"/>
              <a:t>(Figura 16.11</a:t>
            </a:r>
            <a:r>
              <a:rPr lang="es-ES" sz="2800" dirty="0" smtClean="0"/>
              <a:t>):</a:t>
            </a:r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16.11 </a:t>
            </a:r>
            <a:r>
              <a:rPr lang="es-ES" sz="2800" b="1" dirty="0" smtClean="0"/>
              <a:t>Falla trifásica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 smtClean="0"/>
              <a:t>16.4.1 Análisis </a:t>
            </a:r>
            <a:r>
              <a:rPr lang="es-ES" sz="2800" b="1" dirty="0"/>
              <a:t>de </a:t>
            </a:r>
            <a:r>
              <a:rPr lang="es-ES" sz="2800" b="1" dirty="0" smtClean="0"/>
              <a:t>fallas monofásicas asimétricas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falla es asimétrica ya que está </a:t>
            </a:r>
            <a:r>
              <a:rPr lang="es-ES" sz="2800" dirty="0" smtClean="0"/>
              <a:t>en una </a:t>
            </a:r>
            <a:r>
              <a:rPr lang="es-ES" sz="2800" dirty="0"/>
              <a:t>fase S tierra, y se </a:t>
            </a:r>
            <a:r>
              <a:rPr lang="es-ES" sz="2800" dirty="0" smtClean="0"/>
              <a:t>puede </a:t>
            </a:r>
            <a:r>
              <a:rPr lang="es-ES" sz="2800" dirty="0"/>
              <a:t>analizar de la siguiente manera (Figura 16.12):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ctr"/>
            <a:r>
              <a:rPr lang="es-ES" sz="2800" b="1" dirty="0" smtClean="0"/>
              <a:t>FIGURA 16.12 Falla </a:t>
            </a:r>
            <a:r>
              <a:rPr lang="es-ES" sz="2800" b="1" dirty="0"/>
              <a:t>monofásica a </a:t>
            </a:r>
            <a:r>
              <a:rPr lang="es-ES" sz="2800" b="1" dirty="0" smtClean="0"/>
              <a:t>tierra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2125663"/>
            <a:ext cx="8737600" cy="28781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7225" y="2474911"/>
            <a:ext cx="5438775" cy="17414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t="2139"/>
          <a:stretch/>
        </p:blipFill>
        <p:spPr>
          <a:xfrm>
            <a:off x="3579813" y="7747000"/>
            <a:ext cx="9323387" cy="5054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7225" y="8747124"/>
            <a:ext cx="5438775" cy="275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61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88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16.4.2 Análisis </a:t>
            </a:r>
            <a:r>
              <a:rPr lang="es-ES" sz="2800" b="1" dirty="0"/>
              <a:t>asimétricos de </a:t>
            </a:r>
            <a:r>
              <a:rPr lang="es-ES" sz="2800" b="1" dirty="0" smtClean="0"/>
              <a:t>fallas entre fases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falla es asimétrica ya que es de una fase a otra y se </a:t>
            </a:r>
            <a:r>
              <a:rPr lang="es-ES" sz="2800" dirty="0" smtClean="0"/>
              <a:t>puede </a:t>
            </a:r>
            <a:r>
              <a:rPr lang="es-ES" sz="2800" dirty="0"/>
              <a:t>analizar de la siguiente manera (Figura 16.13</a:t>
            </a:r>
            <a:r>
              <a:rPr lang="es-ES" sz="2800" dirty="0" smtClean="0"/>
              <a:t>):</a:t>
            </a:r>
          </a:p>
          <a:p>
            <a:pPr algn="just"/>
            <a:endParaRPr lang="es-ES" sz="2800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/>
          </a:p>
          <a:p>
            <a:pPr algn="ctr"/>
            <a:r>
              <a:rPr lang="es-ES" sz="2800" b="1" dirty="0" smtClean="0"/>
              <a:t>		FIGURA </a:t>
            </a:r>
            <a:r>
              <a:rPr lang="es-ES" sz="2800" b="1" dirty="0"/>
              <a:t>16.13 </a:t>
            </a:r>
            <a:r>
              <a:rPr lang="es-ES" sz="2800" b="1" dirty="0" smtClean="0"/>
              <a:t>Falla </a:t>
            </a:r>
            <a:r>
              <a:rPr lang="es-ES" sz="2800" b="1" dirty="0"/>
              <a:t>entre </a:t>
            </a:r>
            <a:r>
              <a:rPr lang="es-ES" sz="2800" b="1" dirty="0" smtClean="0"/>
              <a:t> fases.</a:t>
            </a:r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16.4.3 Fallas </a:t>
            </a:r>
            <a:r>
              <a:rPr lang="es-ES" sz="2800" b="1" dirty="0"/>
              <a:t>asimétricas fase - fase con </a:t>
            </a:r>
            <a:r>
              <a:rPr lang="es-ES" sz="2800" b="1" dirty="0" smtClean="0"/>
              <a:t>contacto </a:t>
            </a:r>
            <a:r>
              <a:rPr lang="es-ES" sz="2800" b="1" dirty="0"/>
              <a:t>a </a:t>
            </a:r>
            <a:r>
              <a:rPr lang="es-ES" sz="2800" b="1" dirty="0" smtClean="0"/>
              <a:t>tierra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falla es asimétrica ya que está en una fase a otra fase a </a:t>
            </a:r>
            <a:r>
              <a:rPr lang="es-ES" sz="2800" dirty="0" smtClean="0"/>
              <a:t>tierra </a:t>
            </a:r>
            <a:r>
              <a:rPr lang="es-ES" sz="2800" dirty="0"/>
              <a:t>y </a:t>
            </a:r>
            <a:endParaRPr lang="es-ES" sz="2800" dirty="0" smtClean="0"/>
          </a:p>
          <a:p>
            <a:pPr algn="just"/>
            <a:r>
              <a:rPr lang="es-ES" sz="2800" dirty="0" smtClean="0"/>
              <a:t>se </a:t>
            </a:r>
            <a:r>
              <a:rPr lang="es-ES" sz="2800" dirty="0"/>
              <a:t>puede analizar de la siguiente manera (</a:t>
            </a:r>
            <a:r>
              <a:rPr lang="es-ES" sz="2800" dirty="0" smtClean="0"/>
              <a:t>Figura16.14):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ctr"/>
            <a:r>
              <a:rPr lang="es-ES" sz="2800" b="1" dirty="0" smtClean="0"/>
              <a:t>							FIGURA </a:t>
            </a:r>
            <a:r>
              <a:rPr lang="es-ES" sz="2800" b="1" dirty="0"/>
              <a:t>16.14 </a:t>
            </a:r>
            <a:r>
              <a:rPr lang="es-ES" sz="2800" b="1" dirty="0" smtClean="0"/>
              <a:t>Fase- </a:t>
            </a:r>
            <a:r>
              <a:rPr lang="es-ES" sz="2800" b="1" dirty="0"/>
              <a:t>fase a tierra.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t="1491"/>
          <a:stretch/>
        </p:blipFill>
        <p:spPr>
          <a:xfrm>
            <a:off x="914400" y="1981200"/>
            <a:ext cx="10541000" cy="78232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3600" y="5054600"/>
            <a:ext cx="9931399" cy="75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41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88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16.4.4  </a:t>
            </a:r>
            <a:r>
              <a:rPr lang="es-ES" sz="2800" b="1" dirty="0"/>
              <a:t>Análisis de fallas de circuito abierto monofásico </a:t>
            </a:r>
            <a:r>
              <a:rPr lang="es-ES" sz="2800" b="1" dirty="0" smtClean="0"/>
              <a:t>asimétrico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falla </a:t>
            </a:r>
            <a:r>
              <a:rPr lang="es-ES" sz="2800" dirty="0" smtClean="0"/>
              <a:t>es asimétrica ya que </a:t>
            </a:r>
            <a:r>
              <a:rPr lang="es-ES" sz="2800" dirty="0"/>
              <a:t>está </a:t>
            </a:r>
            <a:r>
              <a:rPr lang="es-ES" sz="2800" dirty="0" smtClean="0"/>
              <a:t>en una sola  </a:t>
            </a:r>
            <a:r>
              <a:rPr lang="es-ES" sz="2800" dirty="0"/>
              <a:t>fase S se </a:t>
            </a:r>
            <a:r>
              <a:rPr lang="es-ES" sz="2800" dirty="0" smtClean="0"/>
              <a:t>puede </a:t>
            </a:r>
            <a:r>
              <a:rPr lang="es-ES" sz="2800" dirty="0"/>
              <a:t>analizar de la siguiente manera (Figura 16.15</a:t>
            </a:r>
            <a:r>
              <a:rPr lang="es-ES" sz="2800" dirty="0" smtClean="0"/>
              <a:t>):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endParaRPr lang="es-ES" sz="2800" b="1" dirty="0" smtClean="0"/>
          </a:p>
          <a:p>
            <a:r>
              <a:rPr lang="es-ES" sz="2800" b="1" dirty="0" smtClean="0"/>
              <a:t>FIGURA 16.15 Falla </a:t>
            </a:r>
            <a:r>
              <a:rPr lang="es-ES" sz="2800" b="1" dirty="0"/>
              <a:t>de circuito abierto monofásico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b="1" dirty="0" smtClean="0"/>
              <a:t>16.4.5  </a:t>
            </a:r>
            <a:r>
              <a:rPr lang="es-ES" sz="2800" b="1" dirty="0"/>
              <a:t>Nivel de falla equivalente trifásico y corriente de </a:t>
            </a:r>
            <a:r>
              <a:rPr lang="es-ES" sz="2800" b="1" dirty="0" smtClean="0"/>
              <a:t>falla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Para simplificar el cálculo, se puede representar una falla </a:t>
            </a:r>
            <a:r>
              <a:rPr lang="es-ES" sz="2800" dirty="0" smtClean="0"/>
              <a:t>monofásica </a:t>
            </a:r>
          </a:p>
          <a:p>
            <a:pPr algn="just"/>
            <a:r>
              <a:rPr lang="es-ES" sz="2800" dirty="0" smtClean="0"/>
              <a:t>aproximadamente como fallas </a:t>
            </a:r>
            <a:r>
              <a:rPr lang="es-ES" sz="2800" dirty="0"/>
              <a:t>trifásicas, por </a:t>
            </a:r>
            <a:r>
              <a:rPr lang="es-ES" sz="2800" dirty="0" smtClean="0"/>
              <a:t>ejemplo: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Secuencia de tensiones para diferentes tipos de fallas. </a:t>
            </a:r>
          </a:p>
          <a:p>
            <a:pPr algn="just"/>
            <a:r>
              <a:rPr lang="es-ES" sz="2800" dirty="0"/>
              <a:t>Referirse a Figura </a:t>
            </a:r>
            <a:r>
              <a:rPr lang="es-ES" sz="2800" dirty="0" smtClean="0"/>
              <a:t>16.16  para </a:t>
            </a:r>
            <a:r>
              <a:rPr lang="es-ES" sz="2800" dirty="0"/>
              <a:t>los diferentes </a:t>
            </a:r>
            <a:r>
              <a:rPr lang="es-ES" sz="2800" dirty="0" err="1"/>
              <a:t>fasores</a:t>
            </a:r>
            <a:r>
              <a:rPr lang="es-ES" sz="2800" dirty="0"/>
              <a:t> </a:t>
            </a:r>
            <a:r>
              <a:rPr lang="es-ES" sz="2800" dirty="0" smtClean="0"/>
              <a:t>de tensión </a:t>
            </a:r>
            <a:r>
              <a:rPr lang="es-ES" sz="2800" dirty="0"/>
              <a:t>de </a:t>
            </a:r>
            <a:endParaRPr lang="es-ES" sz="2800" dirty="0" smtClean="0"/>
          </a:p>
          <a:p>
            <a:pPr algn="just"/>
            <a:r>
              <a:rPr lang="es-ES" sz="2800" dirty="0" smtClean="0"/>
              <a:t>secuencia </a:t>
            </a:r>
            <a:r>
              <a:rPr lang="es-ES" sz="2800" dirty="0"/>
              <a:t>para diferentes tipos de fallas.</a:t>
            </a:r>
          </a:p>
          <a:p>
            <a:pPr algn="just"/>
            <a:r>
              <a:rPr lang="es-ES" sz="2800" dirty="0" smtClean="0"/>
              <a:t>Considerar </a:t>
            </a:r>
            <a:r>
              <a:rPr lang="es-ES" sz="2800" dirty="0"/>
              <a:t>Y= S, y B = </a:t>
            </a:r>
            <a:r>
              <a:rPr lang="es-ES" sz="2800" dirty="0" smtClean="0"/>
              <a:t>T				</a:t>
            </a:r>
            <a:r>
              <a:rPr lang="es-ES" sz="2800" b="1" dirty="0" smtClean="0"/>
              <a:t>FIGURA </a:t>
            </a:r>
            <a:r>
              <a:rPr lang="es-ES" sz="2800" b="1" dirty="0"/>
              <a:t>16.16 Los </a:t>
            </a:r>
            <a:r>
              <a:rPr lang="es-ES" sz="2800" b="1" dirty="0" err="1"/>
              <a:t>fasores</a:t>
            </a:r>
            <a:r>
              <a:rPr lang="es-ES" sz="2800" b="1" dirty="0"/>
              <a:t> de tensión de secuencia diferente </a:t>
            </a:r>
            <a:r>
              <a:rPr lang="es-ES" sz="2800" b="1" dirty="0" smtClean="0"/>
              <a:t>para </a:t>
            </a:r>
            <a:r>
              <a:rPr lang="es-ES" sz="2800" b="1" dirty="0"/>
              <a:t>diferentes tipos de fallas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093912"/>
            <a:ext cx="10363200" cy="56022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5600" y="1625600"/>
            <a:ext cx="8763000" cy="112014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450" y="10325100"/>
            <a:ext cx="661035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69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16.5 </a:t>
            </a:r>
            <a:r>
              <a:rPr lang="es-ES" sz="2800" b="1" dirty="0"/>
              <a:t>EJEMPLOS RESUELTOS </a:t>
            </a:r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1. Impedancia.</a:t>
            </a:r>
          </a:p>
          <a:p>
            <a:pPr algn="just"/>
            <a:r>
              <a:rPr lang="es-ES" sz="2800" dirty="0" smtClean="0"/>
              <a:t>Impedancia  en  base  de  100  </a:t>
            </a:r>
            <a:r>
              <a:rPr lang="es-ES" sz="2800" dirty="0"/>
              <a:t>MVA = (impedancia </a:t>
            </a:r>
            <a:r>
              <a:rPr lang="es-ES" sz="2800" dirty="0" smtClean="0"/>
              <a:t>nominal</a:t>
            </a:r>
            <a:r>
              <a:rPr lang="es-ES" sz="2800" dirty="0"/>
              <a:t>) x (100/ MVA </a:t>
            </a:r>
            <a:r>
              <a:rPr lang="es-ES" sz="2800" dirty="0" smtClean="0"/>
              <a:t>nominal)Por ejemplo</a:t>
            </a:r>
            <a:r>
              <a:rPr lang="es-ES" sz="2800" dirty="0"/>
              <a:t>, </a:t>
            </a:r>
            <a:r>
              <a:rPr lang="es-ES" sz="2800" dirty="0" smtClean="0"/>
              <a:t>un SGT de 240 </a:t>
            </a:r>
            <a:r>
              <a:rPr lang="es-ES" sz="2800" dirty="0"/>
              <a:t>MVA tiene un valor nominal </a:t>
            </a:r>
            <a:r>
              <a:rPr lang="es-ES" sz="2800" dirty="0" smtClean="0"/>
              <a:t>de </a:t>
            </a:r>
            <a:r>
              <a:rPr lang="es-ES" sz="2800" dirty="0"/>
              <a:t>placa de identificación del 20%;</a:t>
            </a:r>
          </a:p>
          <a:p>
            <a:pPr algn="just"/>
            <a:r>
              <a:rPr lang="es-ES" sz="2800" b="1" dirty="0"/>
              <a:t>2. MVA</a:t>
            </a:r>
          </a:p>
          <a:p>
            <a:pPr algn="just"/>
            <a:r>
              <a:rPr lang="es-ES" sz="2800" dirty="0"/>
              <a:t>La magnitud de la falla y la alimentación a la </a:t>
            </a:r>
            <a:r>
              <a:rPr lang="es-ES" sz="2800" dirty="0" smtClean="0"/>
              <a:t>falla  se expresan en MVA</a:t>
            </a:r>
            <a:r>
              <a:rPr lang="es-ES" sz="2800" dirty="0"/>
              <a:t>. </a:t>
            </a:r>
            <a:r>
              <a:rPr lang="es-ES" sz="2800" dirty="0" smtClean="0"/>
              <a:t>Esto está relacionado con  </a:t>
            </a:r>
            <a:r>
              <a:rPr lang="es-ES" sz="2800" dirty="0"/>
              <a:t>la impedancia </a:t>
            </a:r>
            <a:r>
              <a:rPr lang="es-ES" sz="2800" dirty="0" smtClean="0"/>
              <a:t>en </a:t>
            </a:r>
            <a:r>
              <a:rPr lang="es-ES" sz="2800" dirty="0"/>
              <a:t>porcentaje por lo siguiente:</a:t>
            </a:r>
          </a:p>
          <a:p>
            <a:pPr algn="just"/>
            <a:r>
              <a:rPr lang="es-ES" sz="2800" dirty="0"/>
              <a:t>Impedancia en % = </a:t>
            </a:r>
            <a:r>
              <a:rPr lang="es-ES" sz="2800" dirty="0" smtClean="0"/>
              <a:t>10,000/MVA si la base es  </a:t>
            </a:r>
            <a:r>
              <a:rPr lang="es-ES" sz="2800" dirty="0"/>
              <a:t>100 </a:t>
            </a:r>
            <a:r>
              <a:rPr lang="es-ES" sz="2800" dirty="0" smtClean="0"/>
              <a:t>MVA</a:t>
            </a:r>
            <a:endParaRPr lang="es-ES" sz="2800" dirty="0"/>
          </a:p>
          <a:p>
            <a:pPr algn="just"/>
            <a:r>
              <a:rPr lang="es-ES" sz="2800" dirty="0"/>
              <a:t>Por ejemplo, si la alimentación a la falla en una </a:t>
            </a:r>
            <a:r>
              <a:rPr lang="es-ES" sz="2800" dirty="0" smtClean="0"/>
              <a:t>subestación </a:t>
            </a:r>
            <a:r>
              <a:rPr lang="es-ES" sz="2800" dirty="0"/>
              <a:t>en particular es de 35,000 MVA, entonces la </a:t>
            </a:r>
            <a:r>
              <a:rPr lang="es-ES" sz="2800" dirty="0" smtClean="0"/>
              <a:t>impedancia de la fuente, expresada  como  un porcentaje </a:t>
            </a:r>
            <a:r>
              <a:rPr lang="es-ES" sz="2800" dirty="0"/>
              <a:t>en una base de 100 MVA, será 0.286.</a:t>
            </a:r>
          </a:p>
          <a:p>
            <a:pPr algn="just"/>
            <a:r>
              <a:rPr lang="es-ES" sz="2800" dirty="0" smtClean="0"/>
              <a:t>De manera similar, si se  calcula que la impedancia a una </a:t>
            </a:r>
            <a:r>
              <a:rPr lang="es-ES" sz="2800" dirty="0"/>
              <a:t>falla </a:t>
            </a:r>
            <a:r>
              <a:rPr lang="es-ES" sz="2800" dirty="0" smtClean="0"/>
              <a:t>en particular es del </a:t>
            </a:r>
            <a:r>
              <a:rPr lang="es-ES" sz="2800" dirty="0"/>
              <a:t>2% (</a:t>
            </a:r>
            <a:r>
              <a:rPr lang="es-ES" sz="2800" dirty="0" smtClean="0"/>
              <a:t>en 100 MVA</a:t>
            </a:r>
            <a:r>
              <a:rPr lang="es-ES" sz="2800" dirty="0"/>
              <a:t>), entonces </a:t>
            </a:r>
            <a:r>
              <a:rPr lang="es-ES" sz="2800" dirty="0" smtClean="0"/>
              <a:t>la </a:t>
            </a:r>
            <a:r>
              <a:rPr lang="es-ES" sz="2800" dirty="0"/>
              <a:t>alimentación de la falla será de 5000 MVA.</a:t>
            </a:r>
          </a:p>
          <a:p>
            <a:pPr algn="just"/>
            <a:r>
              <a:rPr lang="es-ES" sz="2800" dirty="0"/>
              <a:t>Para derivar la corriente de falla (</a:t>
            </a:r>
            <a:r>
              <a:rPr lang="es-ES" sz="2800" dirty="0" err="1"/>
              <a:t>If</a:t>
            </a:r>
            <a:r>
              <a:rPr lang="es-ES" sz="2800" dirty="0"/>
              <a:t>), cualquiera:</a:t>
            </a:r>
          </a:p>
          <a:p>
            <a:pPr marL="1423264" lvl="1" indent="-514350" algn="just">
              <a:buFont typeface="+mj-lt"/>
              <a:buAutoNum type="alphaLcPeriod"/>
            </a:pPr>
            <a:r>
              <a:rPr lang="es-ES" sz="2800" b="1" dirty="0" smtClean="0"/>
              <a:t> Usar </a:t>
            </a:r>
            <a:r>
              <a:rPr lang="es-ES" sz="2800" b="1" dirty="0" err="1" smtClean="0"/>
              <a:t>If</a:t>
            </a:r>
            <a:r>
              <a:rPr lang="es-ES" sz="2800" b="1" dirty="0" smtClean="0"/>
              <a:t>=5 </a:t>
            </a:r>
            <a:r>
              <a:rPr lang="es-ES" sz="2800" b="1" dirty="0"/>
              <a:t>alimentación de falla (MVA)/(</a:t>
            </a:r>
            <a:r>
              <a:rPr lang="es-ES" sz="2800" b="1" dirty="0" err="1"/>
              <a:t>kV</a:t>
            </a:r>
            <a:r>
              <a:rPr lang="es-ES" sz="2800" b="1" dirty="0"/>
              <a:t> x 1,732) </a:t>
            </a:r>
            <a:r>
              <a:rPr lang="es-ES" sz="2800" b="1" dirty="0" err="1"/>
              <a:t>kA</a:t>
            </a:r>
            <a:endParaRPr lang="es-ES" sz="2800" b="1" dirty="0"/>
          </a:p>
          <a:p>
            <a:pPr marL="1423264" lvl="1" indent="-514350" algn="just">
              <a:buFont typeface="+mj-lt"/>
              <a:buAutoNum type="alphaLcPeriod"/>
            </a:pPr>
            <a:r>
              <a:rPr lang="es-ES" sz="2800" b="1" dirty="0" smtClean="0"/>
              <a:t>O </a:t>
            </a:r>
            <a:r>
              <a:rPr lang="es-ES" sz="2800" b="1" dirty="0" err="1"/>
              <a:t>If</a:t>
            </a:r>
            <a:r>
              <a:rPr lang="es-ES" sz="2800" b="1" dirty="0"/>
              <a:t> = 10,000/(</a:t>
            </a:r>
            <a:r>
              <a:rPr lang="es-ES" sz="2800" b="1" dirty="0" err="1"/>
              <a:t>kV</a:t>
            </a:r>
            <a:r>
              <a:rPr lang="es-ES" sz="2800" b="1" dirty="0"/>
              <a:t> x 1.732 x Z%) </a:t>
            </a:r>
            <a:r>
              <a:rPr lang="es-ES" sz="2800" b="1" dirty="0" err="1"/>
              <a:t>kA</a:t>
            </a:r>
            <a:endParaRPr lang="es-ES" sz="2800" b="1" dirty="0"/>
          </a:p>
          <a:p>
            <a:pPr marL="1423264" lvl="1" indent="-514350" algn="just">
              <a:buFont typeface="+mj-lt"/>
              <a:buAutoNum type="alphaLcPeriod"/>
            </a:pPr>
            <a:r>
              <a:rPr lang="es-ES" sz="2800" b="1" dirty="0" smtClean="0"/>
              <a:t>Impedancia </a:t>
            </a:r>
            <a:r>
              <a:rPr lang="es-ES" sz="2800" b="1" dirty="0"/>
              <a:t>en Ohm</a:t>
            </a:r>
          </a:p>
          <a:p>
            <a:pPr algn="just"/>
            <a:r>
              <a:rPr lang="es-ES" sz="2800" dirty="0"/>
              <a:t>Para convertir la impedancia en % a impedancia en Ohm </a:t>
            </a:r>
            <a:r>
              <a:rPr lang="es-ES" sz="2800" dirty="0" smtClean="0"/>
              <a:t>primaria</a:t>
            </a:r>
            <a:r>
              <a:rPr lang="es-ES" sz="2800" dirty="0"/>
              <a:t>:</a:t>
            </a:r>
          </a:p>
          <a:p>
            <a:pPr algn="just"/>
            <a:r>
              <a:rPr lang="es-ES" sz="2800" dirty="0"/>
              <a:t>Entonces, impedancia primaria (Ω) = Z% x (kV²/ 10,000) </a:t>
            </a:r>
          </a:p>
          <a:p>
            <a:pPr algn="just"/>
            <a:r>
              <a:rPr lang="es-ES" sz="2800" dirty="0"/>
              <a:t>Por ejemplo: si Z%=2, y </a:t>
            </a:r>
            <a:r>
              <a:rPr lang="es-ES" sz="2800" dirty="0" err="1"/>
              <a:t>kV</a:t>
            </a:r>
            <a:r>
              <a:rPr lang="es-ES" sz="2800" dirty="0"/>
              <a:t>=400, luego </a:t>
            </a:r>
            <a:r>
              <a:rPr lang="es-ES" sz="2800" dirty="0" err="1"/>
              <a:t>Zprim</a:t>
            </a:r>
            <a:r>
              <a:rPr lang="es-ES" sz="2800" dirty="0"/>
              <a:t> = 32 Ω. </a:t>
            </a:r>
          </a:p>
          <a:p>
            <a:pPr algn="just"/>
            <a:r>
              <a:rPr lang="es-ES" sz="2800" dirty="0"/>
              <a:t>Inversamente, Z%= </a:t>
            </a:r>
            <a:r>
              <a:rPr lang="es-ES" sz="2800" dirty="0" err="1"/>
              <a:t>Zprim</a:t>
            </a:r>
            <a:r>
              <a:rPr lang="es-ES" sz="2800" dirty="0"/>
              <a:t> (10,000 /kV²).</a:t>
            </a:r>
          </a:p>
          <a:p>
            <a:pPr algn="just"/>
            <a:r>
              <a:rPr lang="es-ES" sz="2800" dirty="0"/>
              <a:t>Para convertir la impedancia en Ohm primaria en </a:t>
            </a:r>
            <a:r>
              <a:rPr lang="es-ES" sz="2800" dirty="0" smtClean="0"/>
              <a:t>impedancia </a:t>
            </a:r>
            <a:r>
              <a:rPr lang="es-ES" sz="2800" dirty="0"/>
              <a:t>en Ohm secundaria, esto se puede hacer </a:t>
            </a:r>
            <a:r>
              <a:rPr lang="es-ES" sz="2800" dirty="0" smtClean="0"/>
              <a:t>usando </a:t>
            </a:r>
            <a:r>
              <a:rPr lang="es-ES" sz="2800" dirty="0"/>
              <a:t>el siguiente factor de conversión de </a:t>
            </a:r>
            <a:r>
              <a:rPr lang="es-ES" sz="2800" dirty="0" err="1"/>
              <a:t>impedanciaEsto</a:t>
            </a:r>
            <a:r>
              <a:rPr lang="es-ES" sz="2800" dirty="0"/>
              <a:t> depende de las relaciones de los VT y CT, como </a:t>
            </a:r>
            <a:r>
              <a:rPr lang="es-ES" sz="2800" dirty="0" smtClean="0"/>
              <a:t>sigue</a:t>
            </a:r>
            <a:r>
              <a:rPr lang="es-ES" sz="2800" dirty="0"/>
              <a:t>:</a:t>
            </a:r>
          </a:p>
          <a:p>
            <a:pPr lvl="1" algn="just"/>
            <a:r>
              <a:rPr lang="es-ES" sz="2800" b="1" dirty="0" err="1"/>
              <a:t>Zsec</a:t>
            </a:r>
            <a:r>
              <a:rPr lang="es-ES" sz="2800" b="1" dirty="0"/>
              <a:t> = </a:t>
            </a:r>
            <a:r>
              <a:rPr lang="es-ES" sz="2800" b="1" dirty="0" err="1"/>
              <a:t>Zprim</a:t>
            </a:r>
            <a:r>
              <a:rPr lang="es-ES" sz="2800" b="1" dirty="0"/>
              <a:t> x (Relación CT/relación VT)</a:t>
            </a:r>
          </a:p>
          <a:p>
            <a:pPr algn="just"/>
            <a:r>
              <a:rPr lang="es-ES" sz="2800" dirty="0"/>
              <a:t>Por ejemplo, para 400 </a:t>
            </a:r>
            <a:r>
              <a:rPr lang="es-ES" sz="2800" dirty="0" err="1"/>
              <a:t>kV</a:t>
            </a:r>
            <a:r>
              <a:rPr lang="es-ES" sz="2800" dirty="0"/>
              <a:t>, con CT 2000/1:</a:t>
            </a:r>
          </a:p>
          <a:p>
            <a:pPr lvl="1" algn="just"/>
            <a:r>
              <a:rPr lang="es-ES" sz="2800" b="1" dirty="0" err="1"/>
              <a:t>Zsec</a:t>
            </a:r>
            <a:r>
              <a:rPr lang="es-ES" sz="2800" b="1" dirty="0"/>
              <a:t> = </a:t>
            </a:r>
            <a:r>
              <a:rPr lang="es-ES" sz="2800" b="1" dirty="0" err="1"/>
              <a:t>Zprim</a:t>
            </a:r>
            <a:r>
              <a:rPr lang="es-ES" sz="2800" b="1" dirty="0"/>
              <a:t> x (2000 x 110/ 396,000)</a:t>
            </a:r>
          </a:p>
          <a:p>
            <a:pPr algn="just"/>
            <a:r>
              <a:rPr lang="es-ES" sz="2800" dirty="0"/>
              <a:t>Aquí se describen notas generales para </a:t>
            </a:r>
            <a:r>
              <a:rPr lang="es-ES" sz="2800" dirty="0" smtClean="0"/>
              <a:t>calcular la impedancia </a:t>
            </a:r>
            <a:r>
              <a:rPr lang="es-ES" sz="2800" dirty="0"/>
              <a:t>a la falla y la corriente de falla. Para calcular la </a:t>
            </a:r>
            <a:r>
              <a:rPr lang="es-ES" sz="2800" dirty="0" smtClean="0"/>
              <a:t>corriente </a:t>
            </a:r>
            <a:r>
              <a:rPr lang="es-ES" sz="2800" dirty="0"/>
              <a:t>de falla, primero es necesario dibujar la red </a:t>
            </a:r>
            <a:r>
              <a:rPr lang="es-ES" sz="2800" dirty="0" smtClean="0"/>
              <a:t>involucrada</a:t>
            </a:r>
            <a:r>
              <a:rPr lang="es-ES" sz="2800" dirty="0"/>
              <a:t>. A partir de esto, se construye la red de </a:t>
            </a:r>
            <a:r>
              <a:rPr lang="es-ES" sz="2800" dirty="0" smtClean="0"/>
              <a:t>impedancia</a:t>
            </a:r>
            <a:r>
              <a:rPr lang="es-ES" sz="2800" dirty="0"/>
              <a:t>, </a:t>
            </a:r>
            <a:r>
              <a:rPr lang="es-ES" sz="2800" dirty="0" smtClean="0"/>
              <a:t>partiendo de  una fuente infinita y avanzando a </a:t>
            </a:r>
            <a:r>
              <a:rPr lang="es-ES" sz="2800" dirty="0"/>
              <a:t>la posición de la falla. Todos los valores de impedancia </a:t>
            </a:r>
            <a:r>
              <a:rPr lang="es-ES" sz="2800" dirty="0" smtClean="0"/>
              <a:t>utilizados </a:t>
            </a:r>
            <a:r>
              <a:rPr lang="es-ES" sz="2800" dirty="0"/>
              <a:t>para construir la red deben referirse a </a:t>
            </a:r>
            <a:r>
              <a:rPr lang="es-ES" sz="2800" dirty="0" smtClean="0"/>
              <a:t>la misma base </a:t>
            </a:r>
            <a:r>
              <a:rPr lang="es-ES" sz="2800" dirty="0"/>
              <a:t>de MVA</a:t>
            </a:r>
            <a:r>
              <a:rPr lang="es-ES" sz="2800" dirty="0" smtClean="0"/>
              <a:t>. Para mantener la coherencia, utilizar siempre </a:t>
            </a:r>
            <a:r>
              <a:rPr lang="es-ES" sz="2800" dirty="0"/>
              <a:t>impedancias en % en una base de 100 MVA.</a:t>
            </a:r>
          </a:p>
          <a:p>
            <a:pPr algn="just"/>
            <a:r>
              <a:rPr lang="es-ES" sz="2800" dirty="0"/>
              <a:t>Si la falla que se está considerando es una falla trifásica, </a:t>
            </a:r>
            <a:r>
              <a:rPr lang="es-ES" sz="2800" dirty="0" smtClean="0"/>
              <a:t>entonces </a:t>
            </a:r>
            <a:r>
              <a:rPr lang="es-ES" sz="2800" dirty="0"/>
              <a:t>solo habrá </a:t>
            </a:r>
            <a:r>
              <a:rPr lang="es-ES" sz="2800" dirty="0" smtClean="0"/>
              <a:t>cantidades presentes </a:t>
            </a:r>
            <a:r>
              <a:rPr lang="es-ES" sz="2800" dirty="0"/>
              <a:t>de secuencia </a:t>
            </a:r>
            <a:r>
              <a:rPr lang="es-ES" sz="2800" dirty="0" smtClean="0"/>
              <a:t>positiva</a:t>
            </a:r>
            <a:r>
              <a:rPr lang="es-ES" sz="2800" dirty="0"/>
              <a:t>, por lo tanto, solo se deben considerar las </a:t>
            </a:r>
            <a:r>
              <a:rPr lang="es-ES" sz="2800" dirty="0" smtClean="0"/>
              <a:t>impedancias </a:t>
            </a:r>
            <a:r>
              <a:rPr lang="es-ES" sz="2800" dirty="0"/>
              <a:t>de secuencia positiva</a:t>
            </a:r>
            <a:r>
              <a:rPr lang="es-E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2306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Ahora se puede calcular </a:t>
            </a:r>
            <a:r>
              <a:rPr lang="es-ES" sz="2800" dirty="0"/>
              <a:t>la impedancia a la </a:t>
            </a:r>
            <a:r>
              <a:rPr lang="es-ES" sz="2800" dirty="0" smtClean="0"/>
              <a:t>falla y</a:t>
            </a:r>
            <a:r>
              <a:rPr lang="es-ES" sz="2800" dirty="0"/>
              <a:t>, a partir </a:t>
            </a:r>
            <a:r>
              <a:rPr lang="es-ES" sz="2800" dirty="0" smtClean="0"/>
              <a:t>de </a:t>
            </a:r>
            <a:r>
              <a:rPr lang="es-ES" sz="2800" dirty="0"/>
              <a:t>esto, se puede calcular la corriente de falla (IF</a:t>
            </a:r>
            <a:r>
              <a:rPr lang="es-ES" sz="2800" dirty="0" smtClean="0"/>
              <a:t>). La corriente </a:t>
            </a:r>
            <a:r>
              <a:rPr lang="es-ES" sz="2800" dirty="0"/>
              <a:t>de falla en </a:t>
            </a:r>
            <a:r>
              <a:rPr lang="es-ES" sz="2800" dirty="0" smtClean="0"/>
              <a:t>otras partes de la red se puede derivar </a:t>
            </a:r>
            <a:r>
              <a:rPr lang="es-ES" sz="2800" dirty="0"/>
              <a:t>utilizando técnicas de análisis </a:t>
            </a:r>
            <a:r>
              <a:rPr lang="es-ES" sz="2800" dirty="0" smtClean="0"/>
              <a:t>de red,  con la corriente </a:t>
            </a:r>
            <a:r>
              <a:rPr lang="es-ES" sz="2800" dirty="0"/>
              <a:t>de falla en el punto de relé.</a:t>
            </a:r>
          </a:p>
          <a:p>
            <a:pPr algn="just"/>
            <a:r>
              <a:rPr lang="es-ES" sz="2800" dirty="0" smtClean="0"/>
              <a:t>Si el </a:t>
            </a:r>
            <a:r>
              <a:rPr lang="es-ES" sz="2800" dirty="0"/>
              <a:t>relé de protección es del tipo de </a:t>
            </a:r>
            <a:r>
              <a:rPr lang="es-ES" sz="2800" dirty="0" smtClean="0"/>
              <a:t>medición de impedancia </a:t>
            </a:r>
            <a:r>
              <a:rPr lang="es-ES" sz="2800" dirty="0"/>
              <a:t>(es decir, protección de distancia), puede que </a:t>
            </a:r>
            <a:r>
              <a:rPr lang="es-ES" sz="2800" dirty="0" smtClean="0"/>
              <a:t>solo </a:t>
            </a:r>
            <a:r>
              <a:rPr lang="es-ES" sz="2800" dirty="0"/>
              <a:t>sea necesario calcular la impedancia a la falla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i="1" dirty="0"/>
              <a:t>Ejemplo 1:</a:t>
            </a:r>
          </a:p>
          <a:p>
            <a:pPr algn="just"/>
            <a:r>
              <a:rPr lang="es-ES" sz="2800" dirty="0"/>
              <a:t>Falla equilibrada trifásica (Figura 16.17</a:t>
            </a:r>
            <a:r>
              <a:rPr lang="es-ES" sz="2800" dirty="0" smtClean="0"/>
              <a:t>)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16.17 Falla equilibrada trifásica.</a:t>
            </a:r>
          </a:p>
          <a:p>
            <a:pPr algn="just"/>
            <a:r>
              <a:rPr lang="es-ES" sz="2800" dirty="0"/>
              <a:t>Cálculos:</a:t>
            </a:r>
          </a:p>
          <a:p>
            <a:pPr lvl="1" algn="just"/>
            <a:r>
              <a:rPr lang="es-ES" sz="2800" b="1" dirty="0"/>
              <a:t>Impedancia </a:t>
            </a:r>
            <a:r>
              <a:rPr lang="es-ES" sz="2800" b="1" dirty="0" smtClean="0"/>
              <a:t>total = Z=0.4+1,5+8.3=10,2</a:t>
            </a:r>
            <a:endParaRPr lang="es-ES" sz="2800" b="1" dirty="0"/>
          </a:p>
          <a:p>
            <a:pPr lvl="1" algn="just"/>
            <a:r>
              <a:rPr lang="es-ES" sz="2800" b="1" dirty="0"/>
              <a:t>MVAF = 10,000 /Z% = 10.000/10.2 = 980 MVA </a:t>
            </a:r>
          </a:p>
          <a:p>
            <a:pPr lvl="1" algn="just"/>
            <a:r>
              <a:rPr lang="es-ES" sz="2800" b="1" dirty="0" err="1"/>
              <a:t>If</a:t>
            </a:r>
            <a:r>
              <a:rPr lang="es-ES" sz="2800" b="1" dirty="0"/>
              <a:t> = MVAF/(</a:t>
            </a:r>
            <a:r>
              <a:rPr lang="es-ES" sz="2800" b="1" dirty="0" err="1"/>
              <a:t>kV</a:t>
            </a:r>
            <a:r>
              <a:rPr lang="es-ES" sz="2800" b="1" dirty="0"/>
              <a:t> x 1.732) = 980/(132 x 1.732) = 4.286 </a:t>
            </a:r>
            <a:r>
              <a:rPr lang="es-ES" sz="2800" b="1" dirty="0" err="1" smtClean="0"/>
              <a:t>kA</a:t>
            </a:r>
            <a:endParaRPr lang="es-ES" sz="28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3759200"/>
            <a:ext cx="10058400" cy="713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8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i="1" dirty="0" smtClean="0"/>
              <a:t>Ejemplo </a:t>
            </a:r>
            <a:r>
              <a:rPr lang="es-ES" sz="2800" b="1" i="1" dirty="0"/>
              <a:t>2</a:t>
            </a:r>
            <a:r>
              <a:rPr lang="es-ES" sz="2800" b="1" i="1" dirty="0" smtClean="0"/>
              <a:t>:</a:t>
            </a:r>
          </a:p>
          <a:p>
            <a:pPr algn="just"/>
            <a:endParaRPr lang="es-ES" sz="2800" b="1" i="1" dirty="0"/>
          </a:p>
          <a:p>
            <a:pPr algn="just"/>
            <a:r>
              <a:rPr lang="es-ES" sz="2800" b="1" dirty="0"/>
              <a:t>Falla monofásica a tierra (Figura 16.18</a:t>
            </a:r>
            <a:r>
              <a:rPr lang="es-ES" sz="2800" b="1" dirty="0" smtClean="0"/>
              <a:t>)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</a:t>
            </a:r>
            <a:r>
              <a:rPr lang="es-ES" sz="2800" b="1" dirty="0" smtClean="0"/>
              <a:t>16.18 Falla </a:t>
            </a:r>
            <a:r>
              <a:rPr lang="es-ES" sz="2800" b="1" dirty="0"/>
              <a:t>monofásica a tierra.</a:t>
            </a:r>
          </a:p>
          <a:p>
            <a:pPr algn="just"/>
            <a:r>
              <a:rPr lang="es-ES" sz="2800" dirty="0"/>
              <a:t>Cálculos:</a:t>
            </a:r>
          </a:p>
          <a:p>
            <a:pPr lvl="1" algn="just"/>
            <a:r>
              <a:rPr lang="es-ES" sz="2800" b="1" dirty="0" err="1"/>
              <a:t>Ztotal</a:t>
            </a:r>
            <a:r>
              <a:rPr lang="es-ES" sz="2800" b="1" dirty="0"/>
              <a:t> = </a:t>
            </a:r>
            <a:r>
              <a:rPr lang="es-ES" sz="2800" b="1" dirty="0" smtClean="0"/>
              <a:t>10.2 + </a:t>
            </a:r>
            <a:r>
              <a:rPr lang="es-ES" sz="2800" b="1" dirty="0"/>
              <a:t>(</a:t>
            </a:r>
            <a:r>
              <a:rPr lang="es-ES" sz="2800" b="1" dirty="0" smtClean="0"/>
              <a:t>10.2 + </a:t>
            </a:r>
            <a:r>
              <a:rPr lang="es-ES" sz="2800" b="1" dirty="0"/>
              <a:t>((0.4 +4 + 8.2) x 12.8)/(0,4 + 4 + 8.2+12,8)) </a:t>
            </a:r>
            <a:r>
              <a:rPr lang="es-ES" sz="2800" b="1" dirty="0" smtClean="0"/>
              <a:t>= </a:t>
            </a:r>
            <a:r>
              <a:rPr lang="es-ES" sz="2800" b="1" dirty="0"/>
              <a:t>26.25%</a:t>
            </a:r>
          </a:p>
          <a:p>
            <a:pPr lvl="1" algn="just"/>
            <a:r>
              <a:rPr lang="es-ES" sz="2800" b="1" dirty="0"/>
              <a:t>I1 = I2 = I0 = 10,000/(Z%) =10.000/26.25=381 MVA </a:t>
            </a:r>
          </a:p>
          <a:p>
            <a:pPr lvl="1" algn="just"/>
            <a:r>
              <a:rPr lang="es-ES" sz="2800" b="1" dirty="0" err="1"/>
              <a:t>If</a:t>
            </a:r>
            <a:r>
              <a:rPr lang="es-ES" sz="2800" b="1" dirty="0"/>
              <a:t> = I1 + I2 + I0 = 3 x 381 = 1143 MVA</a:t>
            </a:r>
          </a:p>
          <a:p>
            <a:pPr lvl="1" algn="just"/>
            <a:r>
              <a:rPr lang="es-ES" sz="2800" b="1" dirty="0" err="1"/>
              <a:t>If</a:t>
            </a:r>
            <a:r>
              <a:rPr lang="es-ES" sz="2800" b="1" dirty="0"/>
              <a:t> = MVAF /kVx1.732 = 1143/(132 x 1.732) = 4.999 </a:t>
            </a:r>
            <a:r>
              <a:rPr lang="es-ES" sz="2800" b="1" dirty="0" err="1"/>
              <a:t>kA</a:t>
            </a:r>
            <a:r>
              <a:rPr lang="es-ES" sz="2800" b="1" dirty="0"/>
              <a:t> </a:t>
            </a:r>
            <a:endParaRPr lang="es-ES" sz="2800" b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981200"/>
            <a:ext cx="14351000" cy="848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39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600" y="392308"/>
            <a:ext cx="23012400" cy="121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i="1" dirty="0" smtClean="0"/>
              <a:t>Ejemplo </a:t>
            </a:r>
            <a:r>
              <a:rPr lang="es-ES" sz="2800" b="1" i="1" dirty="0"/>
              <a:t>3:</a:t>
            </a:r>
          </a:p>
          <a:p>
            <a:pPr algn="just"/>
            <a:r>
              <a:rPr lang="es-ES" sz="2800" b="1" dirty="0" smtClean="0"/>
              <a:t>Falla </a:t>
            </a:r>
            <a:r>
              <a:rPr lang="es-ES" sz="2800" b="1" dirty="0"/>
              <a:t>entre fases (Figura 16.19</a:t>
            </a:r>
            <a:r>
              <a:rPr lang="es-ES" sz="2800" b="1" dirty="0" smtClean="0"/>
              <a:t>)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16.19 Fallo entre fases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Cálculos:</a:t>
            </a:r>
          </a:p>
          <a:p>
            <a:pPr algn="just"/>
            <a:endParaRPr lang="es-ES" sz="2800" dirty="0"/>
          </a:p>
          <a:p>
            <a:pPr lvl="1" algn="just"/>
            <a:r>
              <a:rPr lang="es-ES" sz="2800" b="1" dirty="0" err="1"/>
              <a:t>Ztotal</a:t>
            </a:r>
            <a:r>
              <a:rPr lang="es-ES" sz="2800" b="1" dirty="0"/>
              <a:t> = 10,2 + 10,2 = 20,4% </a:t>
            </a:r>
          </a:p>
          <a:p>
            <a:pPr lvl="1" algn="just"/>
            <a:r>
              <a:rPr lang="es-ES" sz="2800" b="1" dirty="0"/>
              <a:t>MVAF = 10.000/20,4 = 490 MVA </a:t>
            </a:r>
          </a:p>
          <a:p>
            <a:pPr lvl="1" algn="just"/>
            <a:r>
              <a:rPr lang="es-ES" sz="2800" b="1" dirty="0" err="1"/>
              <a:t>If</a:t>
            </a:r>
            <a:r>
              <a:rPr lang="es-ES" sz="2800" b="1" dirty="0"/>
              <a:t> = I1 = -I2 = 490 MVA</a:t>
            </a:r>
          </a:p>
          <a:p>
            <a:pPr lvl="1" algn="just"/>
            <a:r>
              <a:rPr lang="es-ES" sz="2800" b="1" dirty="0" err="1"/>
              <a:t>Is</a:t>
            </a:r>
            <a:r>
              <a:rPr lang="es-ES" sz="2800" b="1" dirty="0"/>
              <a:t> =-IT = 1.732 x 490 = 849 MVA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490"/>
          <a:stretch/>
        </p:blipFill>
        <p:spPr>
          <a:xfrm>
            <a:off x="6249737" y="1949116"/>
            <a:ext cx="11478126" cy="680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583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</TotalTime>
  <Words>1716</Words>
  <Application>Microsoft Office PowerPoint</Application>
  <PresentationFormat>Personalizado</PresentationFormat>
  <Paragraphs>427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158</cp:revision>
  <dcterms:created xsi:type="dcterms:W3CDTF">2023-01-24T22:50:25Z</dcterms:created>
  <dcterms:modified xsi:type="dcterms:W3CDTF">2023-04-10T03:37:43Z</dcterms:modified>
</cp:coreProperties>
</file>